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4"/>
  </p:notesMasterIdLst>
  <p:handoutMasterIdLst>
    <p:handoutMasterId r:id="rId25"/>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 id="292" r:id="rId2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3"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3EED4"/>
    <a:srgbClr val="114C43"/>
    <a:srgbClr val="0E2874"/>
    <a:srgbClr val="011D6C"/>
    <a:srgbClr val="409171"/>
    <a:srgbClr val="061668"/>
    <a:srgbClr val="CB333B"/>
    <a:srgbClr val="727274"/>
    <a:srgbClr val="63B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01" autoAdjust="0"/>
    <p:restoredTop sz="84604" autoAdjust="0"/>
  </p:normalViewPr>
  <p:slideViewPr>
    <p:cSldViewPr snapToGrid="0">
      <p:cViewPr>
        <p:scale>
          <a:sx n="158" d="100"/>
          <a:sy n="158" d="100"/>
        </p:scale>
        <p:origin x="-1736" y="-100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Text" lastClr="000000">
                  <a:hueOff val="0"/>
                  <a:satOff val="0"/>
                  <a:lumOff val="0"/>
                  <a:alphaOff val="0"/>
                </a:sysClr>
              </a:solidFill>
              <a:latin typeface="Calibri" panose="020F0502020204030204"/>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3/14/19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endParaRPr lang="en-US" dirty="0"/>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501166805"/>
              </p:ext>
            </p:extLst>
          </p:nvPr>
        </p:nvGraphicFramePr>
        <p:xfrm>
          <a:off x="631371" y="870857"/>
          <a:ext cx="7957458" cy="3755568"/>
        </p:xfrm>
        <a:graphic>
          <a:graphicData uri="http://schemas.openxmlformats.org/drawingml/2006/table">
            <a:tbl>
              <a:tblPr firstRow="1" bandRow="1">
                <a:tableStyleId>{5C22544A-7EE6-4342-B048-85BDC9FD1C3A}</a:tableStyleId>
              </a:tblPr>
              <a:tblGrid>
                <a:gridCol w="3978729">
                  <a:extLst>
                    <a:ext uri="{9D8B030D-6E8A-4147-A177-3AD203B41FA5}">
                      <a16:colId xmlns:a16="http://schemas.microsoft.com/office/drawing/2014/main" val="3745077849"/>
                    </a:ext>
                  </a:extLst>
                </a:gridCol>
                <a:gridCol w="3978729">
                  <a:extLst>
                    <a:ext uri="{9D8B030D-6E8A-4147-A177-3AD203B41FA5}">
                      <a16:colId xmlns:a16="http://schemas.microsoft.com/office/drawing/2014/main" val="1330309998"/>
                    </a:ext>
                  </a:extLst>
                </a:gridCol>
              </a:tblGrid>
              <a:tr h="469446">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69446">
                <a:tc>
                  <a:txBody>
                    <a:bodyPr/>
                    <a:lstStyle/>
                    <a:p>
                      <a:pPr algn="ctr"/>
                      <a:r>
                        <a:rPr lang="en-US" dirty="0">
                          <a:highlight>
                            <a:srgbClr val="F77F00"/>
                          </a:highlight>
                        </a:rPr>
                        <a:t>Lasso Regression* </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4283184283"/>
                  </a:ext>
                </a:extLst>
              </a:tr>
              <a:tr h="469446">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469446">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469446">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469446">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469446">
                <a:tc>
                  <a:txBody>
                    <a:bodyPr/>
                    <a:lstStyle/>
                    <a:p>
                      <a:pPr algn="ctr"/>
                      <a:r>
                        <a:rPr lang="en-US" i="1" dirty="0">
                          <a:highlight>
                            <a:srgbClr val="FFFF00"/>
                          </a:highlight>
                        </a:rPr>
                        <a:t>HMM Method</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69446">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384142270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t>1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t>2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t>3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t>4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(1,2) (3,4)</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00688" y="213192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Lower RMSE, Better 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Replication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for segmenting patients</a:t>
            </a:r>
          </a:p>
          <a:p>
            <a:pPr marL="285750" indent="-285750">
              <a:buClr>
                <a:srgbClr val="C00000"/>
              </a:buClr>
              <a:buFont typeface="Arial" panose="020B0604020202020204" pitchFamily="34" charset="0"/>
              <a:buChar char="•"/>
            </a:pPr>
            <a:r>
              <a:rPr lang="en-US" dirty="0"/>
              <a:t>Constraints in learning HMM parameters</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D022-8373-5645-87A9-FC86CF708BAD}"/>
              </a:ext>
            </a:extLst>
          </p:cNvPr>
          <p:cNvSpPr>
            <a:spLocks noGrp="1"/>
          </p:cNvSpPr>
          <p:nvPr>
            <p:ph type="title"/>
          </p:nvPr>
        </p:nvSpPr>
        <p:spPr/>
        <p:txBody>
          <a:bodyPr/>
          <a:lstStyle/>
          <a:p>
            <a:r>
              <a:rPr lang="en-US" dirty="0"/>
              <a:t>Certainty</a:t>
            </a:r>
          </a:p>
        </p:txBody>
      </p:sp>
      <p:sp>
        <p:nvSpPr>
          <p:cNvPr id="3" name="Text Placeholder 2">
            <a:extLst>
              <a:ext uri="{FF2B5EF4-FFF2-40B4-BE49-F238E27FC236}">
                <a16:creationId xmlns:a16="http://schemas.microsoft.com/office/drawing/2014/main" id="{2D8B2355-905C-B34B-95E6-D52BA04EC6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ED800E-618D-6A43-ADCD-5D6405CB4AE0}"/>
              </a:ext>
            </a:extLst>
          </p:cNvPr>
          <p:cNvSpPr>
            <a:spLocks noGrp="1"/>
          </p:cNvSpPr>
          <p:nvPr>
            <p:ph type="sldNum" sz="quarter" idx="2"/>
          </p:nvPr>
        </p:nvSpPr>
        <p:spPr/>
        <p:txBody>
          <a:bodyPr/>
          <a:lstStyle/>
          <a:p>
            <a:fld id="{86CB4B4D-7CA3-9044-876B-883B54F8677D}" type="slidenum">
              <a:rPr lang="en-US" smtClean="0"/>
              <a:t>18</a:t>
            </a:fld>
            <a:endParaRPr lang="en-US"/>
          </a:p>
        </p:txBody>
      </p:sp>
      <p:grpSp>
        <p:nvGrpSpPr>
          <p:cNvPr id="5" name="Group 4">
            <a:extLst>
              <a:ext uri="{FF2B5EF4-FFF2-40B4-BE49-F238E27FC236}">
                <a16:creationId xmlns:a16="http://schemas.microsoft.com/office/drawing/2014/main" id="{FF4F1789-345E-CF40-87CE-3DBE0F89D988}"/>
              </a:ext>
            </a:extLst>
          </p:cNvPr>
          <p:cNvGrpSpPr/>
          <p:nvPr/>
        </p:nvGrpSpPr>
        <p:grpSpPr>
          <a:xfrm>
            <a:off x="3973150" y="1210954"/>
            <a:ext cx="3393931" cy="3021698"/>
            <a:chOff x="2247089" y="816524"/>
            <a:chExt cx="4347241" cy="3949226"/>
          </a:xfrm>
        </p:grpSpPr>
        <p:grpSp>
          <p:nvGrpSpPr>
            <p:cNvPr id="6" name="Group 5">
              <a:extLst>
                <a:ext uri="{FF2B5EF4-FFF2-40B4-BE49-F238E27FC236}">
                  <a16:creationId xmlns:a16="http://schemas.microsoft.com/office/drawing/2014/main" id="{C8847159-9893-C243-9E94-EABB67FC95C6}"/>
                </a:ext>
              </a:extLst>
            </p:cNvPr>
            <p:cNvGrpSpPr/>
            <p:nvPr/>
          </p:nvGrpSpPr>
          <p:grpSpPr>
            <a:xfrm>
              <a:off x="2247089" y="991126"/>
              <a:ext cx="4202350" cy="3278223"/>
              <a:chOff x="700391" y="1167319"/>
              <a:chExt cx="3599235" cy="2723746"/>
            </a:xfrm>
          </p:grpSpPr>
          <p:pic>
            <p:nvPicPr>
              <p:cNvPr id="9" name="Screen Shot 2018-10-02 at 17.06.47.png" descr="Screen Shot 2018-10-02 at 17.06.47.png">
                <a:extLst>
                  <a:ext uri="{FF2B5EF4-FFF2-40B4-BE49-F238E27FC236}">
                    <a16:creationId xmlns:a16="http://schemas.microsoft.com/office/drawing/2014/main" id="{1DD20BAD-2E04-F145-B840-18688DFA4C49}"/>
                  </a:ext>
                </a:extLst>
              </p:cNvPr>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10" name="Picture 9">
                <a:extLst>
                  <a:ext uri="{FF2B5EF4-FFF2-40B4-BE49-F238E27FC236}">
                    <a16:creationId xmlns:a16="http://schemas.microsoft.com/office/drawing/2014/main" id="{C98AD472-F2CE-9A4D-A5B0-39A16D7075B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7" name="TextBox 6">
              <a:extLst>
                <a:ext uri="{FF2B5EF4-FFF2-40B4-BE49-F238E27FC236}">
                  <a16:creationId xmlns:a16="http://schemas.microsoft.com/office/drawing/2014/main" id="{26236FA0-D821-094E-B9D4-F7EE22B64140}"/>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8" name="TextBox 7">
              <a:extLst>
                <a:ext uri="{FF2B5EF4-FFF2-40B4-BE49-F238E27FC236}">
                  <a16:creationId xmlns:a16="http://schemas.microsoft.com/office/drawing/2014/main" id="{3C8E1B2C-7164-3E4A-B4FA-16013BC15402}"/>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B80BC91B-1FD6-6043-B1A9-1E1FFC474DA0}"/>
              </a:ext>
            </a:extLst>
          </p:cNvPr>
          <p:cNvSpPr txBox="1"/>
          <p:nvPr/>
        </p:nvSpPr>
        <p:spPr>
          <a:xfrm>
            <a:off x="4385280" y="2200794"/>
            <a:ext cx="2759412" cy="307777"/>
          </a:xfrm>
          <a:prstGeom prst="rect">
            <a:avLst/>
          </a:prstGeom>
          <a:noFill/>
        </p:spPr>
        <p:txBody>
          <a:bodyPr wrap="square" rtlCol="0">
            <a:spAutoFit/>
          </a:bodyPr>
          <a:lstStyle/>
          <a:p>
            <a:r>
              <a:rPr lang="en-US" sz="1400" dirty="0"/>
              <a:t>Non overlapping time windows</a:t>
            </a:r>
          </a:p>
        </p:txBody>
      </p:sp>
      <p:sp>
        <p:nvSpPr>
          <p:cNvPr id="12" name="TextBox 11">
            <a:extLst>
              <a:ext uri="{FF2B5EF4-FFF2-40B4-BE49-F238E27FC236}">
                <a16:creationId xmlns:a16="http://schemas.microsoft.com/office/drawing/2014/main" id="{E82C3E3A-CB85-F94A-A48F-7493CE2A7128}"/>
              </a:ext>
            </a:extLst>
          </p:cNvPr>
          <p:cNvSpPr txBox="1"/>
          <p:nvPr/>
        </p:nvSpPr>
        <p:spPr>
          <a:xfrm>
            <a:off x="4514235" y="1360077"/>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3" name="TextBox 12">
            <a:extLst>
              <a:ext uri="{FF2B5EF4-FFF2-40B4-BE49-F238E27FC236}">
                <a16:creationId xmlns:a16="http://schemas.microsoft.com/office/drawing/2014/main" id="{5E8A79E5-0862-C042-8A1E-5D7956B14933}"/>
              </a:ext>
            </a:extLst>
          </p:cNvPr>
          <p:cNvSpPr txBox="1"/>
          <p:nvPr/>
        </p:nvSpPr>
        <p:spPr>
          <a:xfrm>
            <a:off x="4224613" y="4113935"/>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Tree>
    <p:extLst>
      <p:ext uri="{BB962C8B-B14F-4D97-AF65-F5344CB8AC3E}">
        <p14:creationId xmlns:p14="http://schemas.microsoft.com/office/powerpoint/2010/main" val="4068258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t>Publicly</a:t>
            </a:r>
            <a:r>
              <a:rPr lang="en-US" dirty="0"/>
              <a:t> available, convenient, </a:t>
            </a:r>
            <a:r>
              <a:rPr lang="en-US" b="1" dirty="0"/>
              <a:t>reproducible</a:t>
            </a:r>
            <a:r>
              <a:rPr lang="en-US" dirty="0"/>
              <a:t> </a:t>
            </a:r>
            <a:endParaRPr lang="en-US" b="1" dirty="0"/>
          </a:p>
          <a:p>
            <a:pPr marL="285750" indent="-285750">
              <a:buClr>
                <a:srgbClr val="C00000"/>
              </a:buClr>
              <a:buFont typeface="Arial" panose="020B0604020202020204" pitchFamily="34" charset="0"/>
              <a:buChar char="•"/>
            </a:pPr>
            <a:r>
              <a:rPr lang="en-US" b="1" dirty="0"/>
              <a:t>4000</a:t>
            </a:r>
            <a:r>
              <a:rPr lang="en-US" dirty="0"/>
              <a:t> patients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98553" y="4542658"/>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5976257" y="824459"/>
            <a:ext cx="2878183" cy="2158637"/>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 :</a:t>
            </a:r>
          </a:p>
          <a:p>
            <a:pPr marL="285750" indent="-285750">
              <a:buClr>
                <a:srgbClr val="C00000"/>
              </a:buClr>
              <a:buFont typeface="Arial" panose="020B0604020202020204" pitchFamily="34" charset="0"/>
              <a:buChar char="•"/>
            </a:pPr>
            <a:r>
              <a:rPr sz="2800" b="1" dirty="0">
                <a:solidFill>
                  <a:srgbClr val="114C43"/>
                </a:solidFill>
              </a:rPr>
              <a:t>Min</a:t>
            </a:r>
            <a:r>
              <a:rPr lang="en-US" sz="2800" b="1" dirty="0">
                <a:solidFill>
                  <a:srgbClr val="114C43"/>
                </a:solidFill>
              </a:rPr>
              <a:t>imum</a:t>
            </a:r>
          </a:p>
          <a:p>
            <a:pPr marL="285750" indent="-285750">
              <a:buClr>
                <a:srgbClr val="C00000"/>
              </a:buClr>
              <a:buFont typeface="Arial" panose="020B0604020202020204" pitchFamily="34" charset="0"/>
              <a:buChar char="•"/>
            </a:pPr>
            <a:r>
              <a:rPr sz="2800" b="1" dirty="0">
                <a:solidFill>
                  <a:srgbClr val="C00000"/>
                </a:solidFill>
              </a:rPr>
              <a:t>Max</a:t>
            </a:r>
            <a:r>
              <a:rPr lang="en-US" sz="2800" b="1" dirty="0">
                <a:solidFill>
                  <a:srgbClr val="C00000"/>
                </a:solidFill>
              </a:rPr>
              <a:t>imum</a:t>
            </a:r>
          </a:p>
          <a:p>
            <a:pPr marL="285750" indent="-285750">
              <a:buClr>
                <a:srgbClr val="C00000"/>
              </a:buClr>
              <a:buFont typeface="Arial" panose="020B0604020202020204" pitchFamily="34" charset="0"/>
              <a:buChar char="•"/>
            </a:pPr>
            <a:r>
              <a:rPr lang="en-US" sz="2800" b="1" dirty="0">
                <a:solidFill>
                  <a:srgbClr val="F77F00"/>
                </a:solidFill>
              </a:rPr>
              <a:t>Average</a:t>
            </a:r>
          </a:p>
          <a:p>
            <a:pPr marL="285750" indent="-285750">
              <a:buClr>
                <a:srgbClr val="C00000"/>
              </a:buClr>
              <a:buFont typeface="Arial" panose="020B0604020202020204" pitchFamily="34" charset="0"/>
              <a:buChar char="•"/>
            </a:pPr>
            <a:r>
              <a:rPr sz="2800" b="1" dirty="0">
                <a:solidFill>
                  <a:schemeClr val="accent5">
                    <a:lumMod val="75000"/>
                  </a:schemeClr>
                </a:solidFill>
              </a:rPr>
              <a:t>First</a:t>
            </a:r>
            <a:r>
              <a:rPr lang="en-US" sz="2800" b="1" dirty="0">
                <a:solidFill>
                  <a:schemeClr val="accent5">
                    <a:lumMod val="75000"/>
                  </a:schemeClr>
                </a:solidFill>
              </a:rPr>
              <a:t> in time</a:t>
            </a:r>
            <a:r>
              <a:rPr sz="2800" b="1" dirty="0">
                <a:solidFill>
                  <a:schemeClr val="accent5">
                    <a:lumMod val="75000"/>
                  </a:schemeClr>
                </a:solidFill>
              </a:rPr>
              <a:t> </a:t>
            </a:r>
            <a:endParaRPr lang="en-US" sz="2800" b="1" dirty="0">
              <a:solidFill>
                <a:schemeClr val="accent5">
                  <a:lumMod val="75000"/>
                </a:schemeClr>
              </a:solidFill>
            </a:endParaRPr>
          </a:p>
          <a:p>
            <a:pPr marL="285750" indent="-285750">
              <a:buClr>
                <a:srgbClr val="C00000"/>
              </a:buClr>
              <a:buFont typeface="Arial" panose="020B0604020202020204" pitchFamily="34" charset="0"/>
              <a:buChar char="•"/>
            </a:pPr>
            <a:r>
              <a:rPr sz="2800" b="1" dirty="0"/>
              <a:t>Last</a:t>
            </a:r>
            <a:r>
              <a:rPr lang="en-US" sz="2800" b="1" dirty="0"/>
              <a:t> in time</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424182"/>
            <a:ext cx="6777732" cy="295466"/>
          </a:xfrm>
          <a:prstGeom prst="rect">
            <a:avLst/>
          </a:prstGeom>
        </p:spPr>
        <p:txBody>
          <a:bodyPr/>
          <a:lstStyle>
            <a:lvl1pPr defTabSz="484886">
              <a:defRPr sz="6640"/>
            </a:lvl1pPr>
          </a:lstStyle>
          <a:p>
            <a:r>
              <a:rPr lang="en-US" sz="2400" dirty="0"/>
              <a:t>Motivation for our model</a:t>
            </a:r>
            <a:endParaRPr sz="24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385804" y="2684097"/>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dirty="0"/>
              <a:t>Model robustness</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385804"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500"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132994791"/>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7" y="1463074"/>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dirty="0">
                <a:highlight>
                  <a:srgbClr val="FFFF00"/>
                </a:highlight>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492885"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alibri" panose="020F0502020204030204"/>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440863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 of states = 5   Time resolution = 8   # of sequence = 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1905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74938"/>
            <a:ext cx="6777732" cy="344710"/>
          </a:xfrm>
          <a:prstGeom prst="rect">
            <a:avLst/>
          </a:prstGeom>
        </p:spPr>
        <p:txBody>
          <a:bodyPr/>
          <a:lstStyle>
            <a:lvl1pPr defTabSz="484886">
              <a:defRPr sz="6640"/>
            </a:lvl1pPr>
          </a:lstStyle>
          <a:p>
            <a:r>
              <a:rPr lang="en-US" sz="2800" dirty="0"/>
              <a:t>Non/</a:t>
            </a:r>
            <a:r>
              <a:rPr sz="28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54705" y="412824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5" name="TextBox 34">
            <a:extLst>
              <a:ext uri="{FF2B5EF4-FFF2-40B4-BE49-F238E27FC236}">
                <a16:creationId xmlns:a16="http://schemas.microsoft.com/office/drawing/2014/main" id="{47270590-AB65-774A-9AF0-2A0F00A6D62D}"/>
              </a:ext>
            </a:extLst>
          </p:cNvPr>
          <p:cNvSpPr txBox="1"/>
          <p:nvPr/>
        </p:nvSpPr>
        <p:spPr>
          <a:xfrm>
            <a:off x="3264417" y="719648"/>
            <a:ext cx="1378189" cy="238436"/>
          </a:xfrm>
          <a:prstGeom prst="rect">
            <a:avLst/>
          </a:prstGeom>
          <a:noFill/>
        </p:spPr>
        <p:txBody>
          <a:bodyPr wrap="square" rtlCol="0">
            <a:spAutoFit/>
          </a:bodyPr>
          <a:lstStyle/>
          <a:p>
            <a:r>
              <a:rPr lang="en-US" sz="800" b="1" dirty="0"/>
              <a:t>Single patient pair</a:t>
            </a:r>
          </a:p>
        </p:txBody>
      </p:sp>
      <p:cxnSp>
        <p:nvCxnSpPr>
          <p:cNvPr id="77" name="Straight Arrow Connector 76">
            <a:extLst>
              <a:ext uri="{FF2B5EF4-FFF2-40B4-BE49-F238E27FC236}">
                <a16:creationId xmlns:a16="http://schemas.microsoft.com/office/drawing/2014/main" id="{0C2F4E0E-3A2D-5A47-97CF-DF62EBE05932}"/>
              </a:ext>
            </a:extLst>
          </p:cNvPr>
          <p:cNvCxnSpPr>
            <a:cxnSpLocks/>
          </p:cNvCxnSpPr>
          <p:nvPr/>
        </p:nvCxnSpPr>
        <p:spPr bwMode="auto">
          <a:xfrm flipH="1">
            <a:off x="3041446" y="913323"/>
            <a:ext cx="912066" cy="250068"/>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93970"/>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35" grpId="0"/>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 #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38100">
            <a:solidFill>
              <a:srgbClr val="C00000"/>
            </a:solidFill>
          </a:ln>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736235"/>
            <a:ext cx="2953800" cy="369332"/>
          </a:xfrm>
          <a:prstGeom prst="rect">
            <a:avLst/>
          </a:prstGeom>
          <a:noFill/>
          <a:ln w="38100">
            <a:solidFill>
              <a:srgbClr val="C00000"/>
            </a:solidFill>
          </a:ln>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96735" y="1125175"/>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38100">
            <a:solidFill>
              <a:srgbClr val="C00000"/>
            </a:solidFill>
          </a:ln>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18070</TotalTime>
  <Words>1169</Words>
  <Application>Microsoft Macintosh PowerPoint</Application>
  <PresentationFormat>On-screen Show (16:9)</PresentationFormat>
  <Paragraphs>292</Paragraphs>
  <Slides>18</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 of states</vt:lpstr>
      <vt:lpstr>RMSE Comparison</vt:lpstr>
      <vt:lpstr>Combining ICU type</vt:lpstr>
      <vt:lpstr>Interpretability</vt:lpstr>
      <vt:lpstr>Conclusion and Future Work </vt:lpstr>
      <vt:lpstr>PowerPoint Presentation</vt:lpstr>
      <vt:lpstr>Design choices-Non/Overlapping time windows-continued</vt:lpstr>
      <vt:lpstr>Motivation, The case for HMM</vt:lpstr>
      <vt:lpstr>Design choices-Non/Overlapping time windows- continued</vt:lpstr>
      <vt:lpstr>Certainty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320</cp:revision>
  <dcterms:modified xsi:type="dcterms:W3CDTF">2019-03-16T17:44:53Z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